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6" r:id="rId2"/>
    <p:sldId id="262" r:id="rId3"/>
    <p:sldId id="269" r:id="rId4"/>
    <p:sldId id="273" r:id="rId5"/>
    <p:sldId id="277" r:id="rId6"/>
    <p:sldId id="268" r:id="rId7"/>
    <p:sldId id="278" r:id="rId8"/>
    <p:sldId id="276" r:id="rId9"/>
    <p:sldId id="27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B78"/>
    <a:srgbClr val="3F4A75"/>
    <a:srgbClr val="D8DDEC"/>
    <a:srgbClr val="E8E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67759" autoAdjust="0"/>
  </p:normalViewPr>
  <p:slideViewPr>
    <p:cSldViewPr snapToGrid="0">
      <p:cViewPr varScale="1">
        <p:scale>
          <a:sx n="86" d="100"/>
          <a:sy n="86" d="100"/>
        </p:scale>
        <p:origin x="14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9439A-6EC2-4CEE-93C3-441655B29714}" type="datetimeFigureOut">
              <a:rPr lang="de-DE" smtClean="0"/>
              <a:t>24.04.2026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921B2-4826-4E86-BF08-99ECB8A5CF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45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008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Wissenschaftliche Magazinbibliothek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Forschungsliteratur</a:t>
            </a:r>
            <a:r>
              <a:rPr lang="de-DE" dirty="0"/>
              <a:t>, keine/nur in Ausnahmefällen Unterhaltungsliteratur, keine Unterlagen zum Erlernen von Sprachen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Großteil des Bestands lagert in geschlossenen Magazinen und </a:t>
            </a:r>
            <a:r>
              <a:rPr lang="de-DE" b="1" dirty="0"/>
              <a:t>muss über unseren Katalog bestellt werden</a:t>
            </a:r>
            <a:r>
              <a:rPr lang="de-DE" dirty="0"/>
              <a:t>, nur kleiner Handbestand (Grundlagenwerke, Lexika, Bibliographien)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Zwei Häuser</a:t>
            </a:r>
            <a:r>
              <a:rPr lang="de-DE" dirty="0"/>
              <a:t>: Unter den Linden (Stabi Ost, Sanierung 2022 abgeschlossen) und Potsdamer Straße (Stabi West, Teil des Kulturforums, in den 70ern gebaut, Sanierung ausstehend)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Seit 1992 wieder zusammen als „Staatsbibliothek zu Berlin – Preußischer Kulturbesitz“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Unter den Linden: </a:t>
            </a:r>
            <a:r>
              <a:rPr lang="de-DE" b="1" dirty="0"/>
              <a:t>Sondersammlungen Musik, Karten, Handschriften und Historische Drucke, Kinder- und Jugendliteratur, Zeitungen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Potsdamer Straße: </a:t>
            </a:r>
            <a:r>
              <a:rPr lang="de-DE" b="1" dirty="0"/>
              <a:t>Sondersammlungen Ostasien, Osteuropa, Orient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18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Bücher, Zeitschriften, Aufsätze, sowohl gedruckt als auch digital; Datenbanken; Digitalisate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Start immer über den Online-Katalog</a:t>
            </a:r>
            <a:r>
              <a:rPr lang="de-DE" dirty="0"/>
              <a:t>: über Startseite oder direkt stabikat.de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Direkt erreichbare Filter: Titel, </a:t>
            </a:r>
            <a:r>
              <a:rPr lang="de-DE" dirty="0" err="1"/>
              <a:t>Autor:in</a:t>
            </a:r>
            <a:r>
              <a:rPr lang="de-DE" dirty="0"/>
              <a:t>, Thema, Zeitung/Zeitschrift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Weitere Auswahlmöglichkeiten über die </a:t>
            </a:r>
            <a:r>
              <a:rPr lang="de-DE" b="1" dirty="0"/>
              <a:t>Erweiterte Suche </a:t>
            </a:r>
            <a:r>
              <a:rPr lang="de-DE" dirty="0"/>
              <a:t>(Signatur, ISBN/ISSN, Sprache, Medientyp, etc.)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586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Zugriffsmöglichkeiten: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Bestellen</a:t>
            </a:r>
            <a:r>
              <a:rPr lang="de-DE" dirty="0"/>
              <a:t>: Standardfall, Band ist im Magazin, muss bestellt werden, Dauer ca. 1 Tag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Im Lesesaal verfügbar</a:t>
            </a:r>
            <a:r>
              <a:rPr lang="de-DE" dirty="0"/>
              <a:t>: Lesesaalbestand, nicht ausleihbar, „Weg zum Regal“ für die meisten Lesesäle verfügbar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Online-Zugang</a:t>
            </a:r>
            <a:r>
              <a:rPr lang="de-DE" dirty="0"/>
              <a:t>: digitale Ressource, Klick auf Button zur Weiterleitung, eventuell bei Journals nochmalige Auswahl von Jahrgang etc. notwendig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Serielles: </a:t>
            </a:r>
            <a:r>
              <a:rPr lang="de-DE" b="1" dirty="0"/>
              <a:t>Freie Zeitschriftenbandbestellung</a:t>
            </a:r>
            <a:r>
              <a:rPr lang="de-DE" dirty="0"/>
              <a:t>, ist ein Band nicht einzeln aufgeführt/erfasst, kann er über die freie Zeitschriftenbandbestellung bestellt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Bestellen über das Kontaktformular der Abteilung: </a:t>
            </a:r>
            <a:r>
              <a:rPr lang="de-DE" b="1" dirty="0"/>
              <a:t>Sonderbestand, Nutzung auf Anfrage</a:t>
            </a:r>
            <a:r>
              <a:rPr lang="de-DE" dirty="0"/>
              <a:t>, Bereitstellung kann mehr Zeit in Anspruch nehmen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61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Bereitstellungsoptionen</a:t>
            </a:r>
            <a:r>
              <a:rPr lang="de-DE" dirty="0"/>
              <a:t>: Auswahl allgemeine Lesesäle </a:t>
            </a:r>
            <a:r>
              <a:rPr lang="de-DE" dirty="0" err="1"/>
              <a:t>UdL</a:t>
            </a:r>
            <a:r>
              <a:rPr lang="de-DE" dirty="0"/>
              <a:t> und </a:t>
            </a:r>
            <a:r>
              <a:rPr lang="de-DE" dirty="0" err="1"/>
              <a:t>PSt</a:t>
            </a:r>
            <a:r>
              <a:rPr lang="de-DE" dirty="0"/>
              <a:t> (+Außer-Haus) oder Forschungslesesaal; Standort unerheblich, Lieferungen zwischen Häusern möglich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Bestellstatus im Konto nachverfolgbar: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Vorgemerkt</a:t>
            </a:r>
            <a:r>
              <a:rPr lang="de-DE" dirty="0"/>
              <a:t>: Bereitstellung erst nach Rücknahme des Bandes von der vorherigen Ausleihe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Bestellt</a:t>
            </a:r>
            <a:r>
              <a:rPr lang="de-DE" dirty="0"/>
              <a:t>: ist in Bearbeitung, auf dem Weg aus dem Magazin zum Wunschstandort, </a:t>
            </a:r>
            <a:r>
              <a:rPr lang="de-DE" b="1" dirty="0"/>
              <a:t>kann nicht storniert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Abholbereit</a:t>
            </a:r>
            <a:r>
              <a:rPr lang="de-DE" dirty="0"/>
              <a:t>: liegt im Buchabholbereich bereit, kann nach Verbuchung am Automaten mitgenommen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Ausgeliehen / im Lesesaal</a:t>
            </a:r>
            <a:r>
              <a:rPr lang="de-DE" dirty="0"/>
              <a:t>: liegt in den Lesesaalausleihen bereit bzw. wurde zur Außer-Haus-Ausleihe abgeholt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605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Buchbar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Klassische Arbeitsplätze im Lesesaal (Allgemeiner Lesesaal Atlantis ab 3. OG, bzw. Lesesaal Potsdamer Straße Teile 2. und 3. OG)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de-DE" b="1" dirty="0"/>
              <a:t>Faustregel: wenn ein QR-Code am Platz ist, muss reserviert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Separate Arbeitskabinen (</a:t>
            </a:r>
            <a:r>
              <a:rPr lang="de-DE" b="1" dirty="0"/>
              <a:t>Carrels</a:t>
            </a:r>
            <a:r>
              <a:rPr lang="de-DE" dirty="0"/>
              <a:t>) </a:t>
            </a:r>
            <a:r>
              <a:rPr lang="de-DE" b="1" dirty="0"/>
              <a:t>stunden- oder wochenweise buchbar</a:t>
            </a:r>
            <a:r>
              <a:rPr lang="de-DE" dirty="0"/>
              <a:t>, zweimal im Jahr wird für das jeweils folgende Halbjahr die Buchung freigeschaltet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Langzeitschließfächer</a:t>
            </a:r>
            <a:r>
              <a:rPr lang="de-DE" dirty="0"/>
              <a:t> (</a:t>
            </a:r>
            <a:r>
              <a:rPr lang="de-DE" dirty="0" err="1"/>
              <a:t>PSt</a:t>
            </a:r>
            <a:r>
              <a:rPr lang="de-DE" dirty="0"/>
              <a:t>) bzw. </a:t>
            </a:r>
            <a:r>
              <a:rPr lang="de-DE" b="1" dirty="0"/>
              <a:t>Arbeitsplätze mit abschließbarem Container </a:t>
            </a:r>
            <a:r>
              <a:rPr lang="de-DE" dirty="0"/>
              <a:t>nach Verfügbarkeit buchbar, keine Buchung im Voraus möglich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Gruppenarbeitsräume</a:t>
            </a:r>
            <a:r>
              <a:rPr lang="de-DE" dirty="0"/>
              <a:t> für bis zu 10 Personen (</a:t>
            </a:r>
            <a:r>
              <a:rPr lang="de-DE" dirty="0" err="1"/>
              <a:t>UdL</a:t>
            </a:r>
            <a:r>
              <a:rPr lang="de-DE" dirty="0"/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Videokonferenzplätze</a:t>
            </a:r>
            <a:r>
              <a:rPr lang="de-DE" dirty="0"/>
              <a:t> (</a:t>
            </a:r>
            <a:r>
              <a:rPr lang="de-DE" dirty="0" err="1"/>
              <a:t>UdL</a:t>
            </a:r>
            <a:r>
              <a:rPr lang="de-DE" dirty="0"/>
              <a:t>) im Lesesaal Utopia, mehrere Arbeitsplätze in einem Raum, jeweils durch halbhohe Schallschutzwände abgeschirmt, keine vertraulichen Gespräche möglich; alternativ </a:t>
            </a:r>
            <a:r>
              <a:rPr lang="de-DE" b="1" dirty="0"/>
              <a:t>Telefonboxen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Langzeit-Carrels </a:t>
            </a:r>
            <a:r>
              <a:rPr lang="de-DE" b="0" dirty="0"/>
              <a:t> und </a:t>
            </a:r>
            <a:r>
              <a:rPr lang="de-DE" b="1" dirty="0"/>
              <a:t>Arbeitsplätze Forschung </a:t>
            </a:r>
            <a:r>
              <a:rPr lang="de-DE" b="0" dirty="0"/>
              <a:t>sind </a:t>
            </a:r>
            <a:r>
              <a:rPr lang="de-DE" b="0" i="1" dirty="0"/>
              <a:t>nur nach Einreichen eines Exposés</a:t>
            </a:r>
            <a:r>
              <a:rPr lang="de-DE" b="0" dirty="0"/>
              <a:t> oder der Anmeldebestätigung einer Abschlussarbeit fest buchbar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Podcast-Studio</a:t>
            </a:r>
            <a:r>
              <a:rPr lang="de-DE" b="0" dirty="0"/>
              <a:t>: Aufnahmeraum und Schnittraum, </a:t>
            </a:r>
            <a:r>
              <a:rPr lang="de-DE" b="0" i="1" dirty="0"/>
              <a:t>verpflichtende Einführungsveranstaltung </a:t>
            </a:r>
            <a:r>
              <a:rPr lang="de-DE" b="0" dirty="0"/>
              <a:t>vor Nutzung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Ohne Buchung nutzbar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Nicht ausgewiesene Arbeitsplätze im Lesesaal </a:t>
            </a:r>
            <a:r>
              <a:rPr lang="de-DE" dirty="0" err="1"/>
              <a:t>PSt</a:t>
            </a:r>
            <a:r>
              <a:rPr lang="de-DE" dirty="0"/>
              <a:t>, Arbeitsplätze in der untersten Etage des Lesesaals Atlantis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/>
              <a:t>Arbeitsplätze in Sonderlesesälen </a:t>
            </a:r>
            <a:r>
              <a:rPr lang="de-DE" dirty="0"/>
              <a:t>(Ausnahme einzelne MF-Geräte Zeitungslesesaal Berlin)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/>
              <a:t>Gruppenarbeitsraum </a:t>
            </a:r>
            <a:r>
              <a:rPr lang="de-DE" b="1" dirty="0" err="1"/>
              <a:t>PSt</a:t>
            </a:r>
            <a:endParaRPr lang="de-DE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Alternative Arbeitsplätze </a:t>
            </a:r>
            <a:r>
              <a:rPr lang="de-DE" dirty="0"/>
              <a:t>(Steharbeitsplätze, Loungemöbel, Nischen für Gruppenarbeiten), sowie </a:t>
            </a:r>
            <a:r>
              <a:rPr lang="de-DE" b="1" dirty="0"/>
              <a:t>Eltern-Kind-Raum </a:t>
            </a:r>
            <a:r>
              <a:rPr lang="de-DE" dirty="0"/>
              <a:t>im Lesesaal Alexandria (</a:t>
            </a:r>
            <a:r>
              <a:rPr lang="de-DE" dirty="0" err="1"/>
              <a:t>UdL</a:t>
            </a:r>
            <a:r>
              <a:rPr lang="de-DE" dirty="0"/>
              <a:t>)/2. OG Nord (</a:t>
            </a:r>
            <a:r>
              <a:rPr lang="de-DE" dirty="0" err="1"/>
              <a:t>PSt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19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Verwendet im </a:t>
            </a:r>
            <a:r>
              <a:rPr lang="de-DE" b="1" dirty="0"/>
              <a:t>Haus Unter den Linden</a:t>
            </a:r>
          </a:p>
          <a:p>
            <a:pPr marL="171450" indent="-171450">
              <a:buFontTx/>
              <a:buChar char="-"/>
            </a:pPr>
            <a:r>
              <a:rPr lang="de-DE" dirty="0"/>
              <a:t>Zur schnellen Orientierung, welcher Lesesaal den eigenen Bedürfnissen am besten entspricht</a:t>
            </a:r>
          </a:p>
          <a:p>
            <a:pPr marL="171450" indent="-171450">
              <a:buFontTx/>
              <a:buChar char="-"/>
            </a:pPr>
            <a:r>
              <a:rPr lang="de-DE" b="1" dirty="0"/>
              <a:t>Rotorange</a:t>
            </a:r>
            <a:r>
              <a:rPr lang="de-DE" dirty="0"/>
              <a:t>: stille Einzelarbeit, keine Gespräche, Handy stumm</a:t>
            </a:r>
          </a:p>
          <a:p>
            <a:pPr marL="171450" indent="-171450">
              <a:buFontTx/>
              <a:buChar char="-"/>
            </a:pPr>
            <a:r>
              <a:rPr lang="de-DE" b="1" dirty="0"/>
              <a:t>Gelb</a:t>
            </a:r>
            <a:r>
              <a:rPr lang="de-DE" dirty="0"/>
              <a:t>: ruhige Einzelarbeit, gelegentliches leises Sprechen, Handy stumm/Vibration</a:t>
            </a:r>
          </a:p>
          <a:p>
            <a:pPr marL="171450" indent="-171450">
              <a:buFontTx/>
              <a:buChar char="-"/>
            </a:pPr>
            <a:r>
              <a:rPr lang="de-DE" b="1" dirty="0"/>
              <a:t>Grün</a:t>
            </a:r>
            <a:r>
              <a:rPr lang="de-DE" dirty="0"/>
              <a:t>: Gespräche möglich, Einzel- und Gruppenarbeit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Schreiben mit Bleistift überall erlaubt, Schreiben mit Tintenstiften teilweise aus Bestandsschutzgründen in Forschungslesesälen verboten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Mitnahme von Jacken, Taschen und Getränken in fest verschließbaren Flaschen individuell geregelt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502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3 verschiedene WLAN-Netzwerke</a:t>
            </a:r>
          </a:p>
          <a:p>
            <a:pPr marL="628650" lvl="1" indent="-171450">
              <a:buFontTx/>
              <a:buChar char="-"/>
            </a:pPr>
            <a:r>
              <a:rPr lang="de-DE" dirty="0" err="1"/>
              <a:t>free_wifi_berlin</a:t>
            </a:r>
            <a:r>
              <a:rPr lang="de-DE" dirty="0"/>
              <a:t>: kostenloses, </a:t>
            </a:r>
            <a:r>
              <a:rPr lang="de-DE" b="1" dirty="0"/>
              <a:t>öffentlich</a:t>
            </a:r>
            <a:r>
              <a:rPr lang="de-DE" dirty="0"/>
              <a:t>es WLAN</a:t>
            </a:r>
          </a:p>
          <a:p>
            <a:pPr marL="628650" lvl="1" indent="-171450">
              <a:buFontTx/>
              <a:buChar char="-"/>
            </a:pPr>
            <a:r>
              <a:rPr lang="de-DE" dirty="0" err="1"/>
              <a:t>Eduroam</a:t>
            </a:r>
            <a:r>
              <a:rPr lang="de-DE" dirty="0"/>
              <a:t>: </a:t>
            </a:r>
            <a:r>
              <a:rPr lang="de-DE" b="1" dirty="0"/>
              <a:t>Zugang über Universität</a:t>
            </a:r>
            <a:r>
              <a:rPr lang="de-DE" dirty="0"/>
              <a:t>, die auch Ansprechpartner bei Problemen ist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WLAN-SBB: </a:t>
            </a:r>
            <a:r>
              <a:rPr lang="de-DE" b="1" dirty="0"/>
              <a:t>Stabi-eigenes WLAN</a:t>
            </a:r>
            <a:r>
              <a:rPr lang="de-DE" dirty="0"/>
              <a:t>, gesichert, automatischer Zugriff auf </a:t>
            </a:r>
            <a:r>
              <a:rPr lang="de-DE" b="1" dirty="0"/>
              <a:t>elektronische Ressourcen</a:t>
            </a:r>
            <a:r>
              <a:rPr lang="de-DE" dirty="0"/>
              <a:t>, manche Ressourcen aus Lizenzgründen nur hierüber zugänglich, Initialpasswort (TTMMJJ) muss einmalig geändert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71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Wenn im Anschluss an diese Veranstaltung Fragen auftauchen, gerne kontaktieren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vor Ort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Telefonisch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per Mail/</a:t>
            </a:r>
            <a:r>
              <a:rPr lang="de-DE"/>
              <a:t>übers Kontaktformular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6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_einspalt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620000"/>
            <a:ext cx="10800000" cy="432000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34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breite/schmale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3C4B78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1" y="1620000"/>
            <a:ext cx="7814400" cy="4351338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8837721" y="1620000"/>
            <a:ext cx="2671384" cy="43513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92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3C4B78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620000"/>
            <a:ext cx="5220000" cy="4351338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289104" y="1620000"/>
            <a:ext cx="5220000" cy="43513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71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zweispaltig +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3C4B78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2119719"/>
            <a:ext cx="5220000" cy="3846741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289104" y="2119720"/>
            <a:ext cx="5220000" cy="384674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 hasCustomPrompt="1"/>
          </p:nvPr>
        </p:nvSpPr>
        <p:spPr>
          <a:xfrm>
            <a:off x="720000" y="1620000"/>
            <a:ext cx="5220000" cy="277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2" hasCustomPrompt="1"/>
          </p:nvPr>
        </p:nvSpPr>
        <p:spPr>
          <a:xfrm>
            <a:off x="6289104" y="1620000"/>
            <a:ext cx="5220000" cy="277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9170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8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3D5642-7006-4B05-A720-61C622D35379}"/>
              </a:ext>
            </a:extLst>
          </p:cNvPr>
          <p:cNvSpPr/>
          <p:nvPr userDrawn="1"/>
        </p:nvSpPr>
        <p:spPr>
          <a:xfrm>
            <a:off x="0" y="6334790"/>
            <a:ext cx="12192000" cy="5211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2208799" y="6524295"/>
            <a:ext cx="968075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+mj-lt"/>
              </a:rPr>
              <a:t> </a:t>
            </a:r>
            <a:fld id="{096CE1D3-F924-4B1E-884C-5508B5807E68}" type="datetime4">
              <a:rPr lang="de-DE" sz="900" smtClean="0">
                <a:solidFill>
                  <a:schemeClr val="bg1"/>
                </a:solidFill>
                <a:latin typeface="+mn-lt"/>
              </a:rPr>
              <a:t>24. April 2026</a:t>
            </a:fld>
            <a:r>
              <a:rPr lang="de-DE" altLang="de-DE" sz="900" dirty="0">
                <a:solidFill>
                  <a:schemeClr val="bg1"/>
                </a:solidFill>
                <a:latin typeface="+mn-lt"/>
              </a:rPr>
              <a:t> · 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SBB-PK</a:t>
            </a:r>
            <a:r>
              <a:rPr lang="de-DE" altLang="de-DE" sz="9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altLang="de-DE" sz="900">
                <a:solidFill>
                  <a:schemeClr val="bg1"/>
                </a:solidFill>
                <a:latin typeface="+mn-lt"/>
              </a:rPr>
              <a:t>· Stabi Kompakt </a:t>
            </a:r>
            <a:r>
              <a:rPr lang="de-DE" altLang="de-DE" sz="900" dirty="0">
                <a:solidFill>
                  <a:schemeClr val="bg1"/>
                </a:solidFill>
                <a:latin typeface="+mn-lt"/>
              </a:rPr>
              <a:t>· 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Seite </a:t>
            </a:r>
            <a:fld id="{9CC973F8-89F3-4371-92FE-140F5BB70AF5}" type="slidenum">
              <a:rPr lang="de-DE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r>
              <a:rPr lang="de-DE" sz="900" dirty="0">
                <a:solidFill>
                  <a:schemeClr val="bg1"/>
                </a:solidFill>
                <a:latin typeface="+mn-lt"/>
              </a:rPr>
              <a:t> </a:t>
            </a:r>
            <a:endParaRPr lang="de-DE" sz="900" dirty="0">
              <a:latin typeface="+mn-lt"/>
            </a:endParaRPr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0" y="1012257"/>
            <a:ext cx="12192000" cy="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2296" tIns="41148" rIns="82296" bIns="41148" numCol="1" rtlCol="0" anchor="ctr" anchorCtr="0" compatLnSpc="1">
            <a:prstTxWarp prst="textNoShape">
              <a:avLst/>
            </a:prstTxWarp>
          </a:bodyPr>
          <a:lstStyle/>
          <a:p>
            <a:endParaRPr lang="de-DE" sz="1134">
              <a:solidFill>
                <a:srgbClr val="3C4B78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06AF46-52F9-C0C9-4BE7-26449C9C32C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98358" y="330681"/>
            <a:ext cx="1591200" cy="35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3A62FB-7BAD-583A-4753-86BFC85AE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257" y="439959"/>
            <a:ext cx="2880000" cy="633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AAE097-E063-4C77-B810-56F31FD7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36" b="25688"/>
          <a:stretch>
            <a:fillRect/>
          </a:stretch>
        </p:blipFill>
        <p:spPr>
          <a:xfrm>
            <a:off x="0" y="1494972"/>
            <a:ext cx="12192000" cy="536302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55D685C-8F3E-4898-AE78-82BAC2A43BBE}"/>
              </a:ext>
            </a:extLst>
          </p:cNvPr>
          <p:cNvSpPr txBox="1"/>
          <p:nvPr/>
        </p:nvSpPr>
        <p:spPr>
          <a:xfrm>
            <a:off x="965807" y="3413200"/>
            <a:ext cx="9677875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e-DE" altLang="de-DE" sz="1600" dirty="0">
                <a:solidFill>
                  <a:schemeClr val="tx2"/>
                </a:solidFill>
                <a:latin typeface="+mn-lt"/>
              </a:rPr>
              <a:t>Staatsbibliothek zu Berlin</a:t>
            </a:r>
          </a:p>
          <a:p>
            <a:pPr algn="l"/>
            <a:endParaRPr lang="de-DE" altLang="de-DE" sz="1800" cap="all" dirty="0">
              <a:solidFill>
                <a:schemeClr val="tx2"/>
              </a:solidFill>
              <a:latin typeface="+mn-lt"/>
            </a:endParaRPr>
          </a:p>
          <a:p>
            <a:pPr algn="l"/>
            <a:br>
              <a:rPr lang="de-DE" altLang="de-DE" sz="1800" cap="all" dirty="0">
                <a:solidFill>
                  <a:schemeClr val="tx2"/>
                </a:solidFill>
                <a:latin typeface="+mn-lt"/>
              </a:rPr>
            </a:br>
            <a:r>
              <a:rPr lang="de-DE" altLang="de-DE" sz="4400" dirty="0">
                <a:solidFill>
                  <a:schemeClr val="tx2"/>
                </a:solidFill>
                <a:latin typeface="+mj-lt"/>
              </a:rPr>
              <a:t>Stabi Kompakt</a:t>
            </a:r>
          </a:p>
        </p:txBody>
      </p:sp>
    </p:spTree>
    <p:extLst>
      <p:ext uri="{BB962C8B-B14F-4D97-AF65-F5344CB8AC3E}">
        <p14:creationId xmlns:p14="http://schemas.microsoft.com/office/powerpoint/2010/main" val="27772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Eine Bibliothek in zwei Häusern</a:t>
            </a:r>
          </a:p>
        </p:txBody>
      </p:sp>
      <p:pic>
        <p:nvPicPr>
          <p:cNvPr id="19" name="Inhaltsplatzhalter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2302669"/>
            <a:ext cx="5219700" cy="3479800"/>
          </a:xfrm>
        </p:spPr>
      </p:pic>
      <p:pic>
        <p:nvPicPr>
          <p:cNvPr id="20" name="Inhaltsplatzhalter 19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75" y="2302385"/>
            <a:ext cx="5219700" cy="3480368"/>
          </a:xfrm>
        </p:spPr>
      </p:pic>
      <p:sp>
        <p:nvSpPr>
          <p:cNvPr id="13" name="Inhaltsplatzhalter 1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Haus Unter den Linden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Haus Potsdamer Straße</a:t>
            </a:r>
          </a:p>
        </p:txBody>
      </p:sp>
      <p:sp>
        <p:nvSpPr>
          <p:cNvPr id="21" name="Rechteck 20"/>
          <p:cNvSpPr/>
          <p:nvPr/>
        </p:nvSpPr>
        <p:spPr>
          <a:xfrm>
            <a:off x="6289104" y="5881098"/>
            <a:ext cx="115897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900" dirty="0"/>
              <a:t>Foto: Karl </a:t>
            </a:r>
            <a:r>
              <a:rPr lang="de-DE" sz="900" dirty="0" err="1"/>
              <a:t>Johaentges</a:t>
            </a:r>
            <a:endParaRPr lang="de-DE" sz="900" dirty="0"/>
          </a:p>
        </p:txBody>
      </p:sp>
      <p:sp>
        <p:nvSpPr>
          <p:cNvPr id="22" name="Rechteck 21"/>
          <p:cNvSpPr/>
          <p:nvPr/>
        </p:nvSpPr>
        <p:spPr>
          <a:xfrm>
            <a:off x="720000" y="5881098"/>
            <a:ext cx="1694375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900" dirty="0"/>
              <a:t>Foto: SBB-PK / Ralf Stockmann </a:t>
            </a:r>
          </a:p>
        </p:txBody>
      </p:sp>
    </p:spTree>
    <p:extLst>
      <p:ext uri="{BB962C8B-B14F-4D97-AF65-F5344CB8AC3E}">
        <p14:creationId xmlns:p14="http://schemas.microsoft.com/office/powerpoint/2010/main" val="36417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5A140-A38C-46B2-BD5C-A16F77E9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Recherche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0AA1B7D-6182-4DE4-9106-FD4022C05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69" r="964" b="8038"/>
          <a:stretch/>
        </p:blipFill>
        <p:spPr>
          <a:xfrm>
            <a:off x="720000" y="2436971"/>
            <a:ext cx="5219700" cy="2715896"/>
          </a:xfr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0EB0BDFB-DC8F-4D16-BD0C-F714329A5C3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6289675" y="2436971"/>
            <a:ext cx="5219700" cy="2715896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EC95A8-9403-47A3-A790-2E89289916EF}"/>
              </a:ext>
            </a:extLst>
          </p:cNvPr>
          <p:cNvSpPr txBox="1"/>
          <p:nvPr/>
        </p:nvSpPr>
        <p:spPr>
          <a:xfrm>
            <a:off x="8329254" y="5250426"/>
            <a:ext cx="1140541" cy="19210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stabikat.de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571614-4D13-4E8A-8989-5CBFE7247ED6}"/>
              </a:ext>
            </a:extLst>
          </p:cNvPr>
          <p:cNvSpPr txBox="1"/>
          <p:nvPr/>
        </p:nvSpPr>
        <p:spPr>
          <a:xfrm>
            <a:off x="1870947" y="5243084"/>
            <a:ext cx="2900516" cy="39523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sbb.berlin</a:t>
            </a:r>
            <a:endParaRPr lang="de-DE" sz="1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staatsbibliothek-berlin.de</a:t>
            </a:r>
          </a:p>
        </p:txBody>
      </p:sp>
    </p:spTree>
    <p:extLst>
      <p:ext uri="{BB962C8B-B14F-4D97-AF65-F5344CB8AC3E}">
        <p14:creationId xmlns:p14="http://schemas.microsoft.com/office/powerpoint/2010/main" val="37905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AC8AA582-3C73-4EFA-8BBD-9700C9136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Zugriffs- und Bestellmöglichkeiten</a:t>
            </a:r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72861565-F9B7-440F-958F-9D097BCFE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068"/>
          <a:stretch/>
        </p:blipFill>
        <p:spPr>
          <a:xfrm>
            <a:off x="1788305" y="2447518"/>
            <a:ext cx="4850733" cy="981482"/>
          </a:xfrm>
        </p:spPr>
      </p:pic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0BC92088-285C-451D-87C0-DE10AE3667E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4"/>
          <a:srcRect l="11081" b="61755"/>
          <a:stretch/>
        </p:blipFill>
        <p:spPr>
          <a:xfrm>
            <a:off x="1750897" y="3441892"/>
            <a:ext cx="4925547" cy="367357"/>
          </a:xfr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4E3A8CB-D822-4C93-B5CC-7BDE4DE1C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12" b="44185"/>
          <a:stretch/>
        </p:blipFill>
        <p:spPr>
          <a:xfrm>
            <a:off x="1750897" y="3822141"/>
            <a:ext cx="4888141" cy="84927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FED442-0A9A-4ECE-9DC0-2F338564C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359" y="1506116"/>
            <a:ext cx="2090762" cy="42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7A86C-D816-4A21-86D7-665C21A7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Bereitstellungsoptionen und -status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ED61E53-83C1-4809-85E4-D95F00619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26"/>
          <a:stretch/>
        </p:blipFill>
        <p:spPr>
          <a:xfrm>
            <a:off x="7485806" y="1286541"/>
            <a:ext cx="2511510" cy="4284914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4806E30-1F54-4104-85CC-619209B969C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876300" y="2565090"/>
            <a:ext cx="5219700" cy="1727817"/>
          </a:xfrm>
        </p:spPr>
      </p:pic>
    </p:spTree>
    <p:extLst>
      <p:ext uri="{BB962C8B-B14F-4D97-AF65-F5344CB8AC3E}">
        <p14:creationId xmlns:p14="http://schemas.microsoft.com/office/powerpoint/2010/main" val="578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C0FB5-27DC-419B-9C2A-E9CA7E27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Arbeitsplätze für (nahezu) jedes Bedürfnis</a:t>
            </a:r>
          </a:p>
        </p:txBody>
      </p:sp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CDD6B32B-9515-409E-B3F3-76281C58B28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7840" r="7840"/>
          <a:stretch/>
        </p:blipFill>
        <p:spPr>
          <a:xfrm>
            <a:off x="719998" y="2055019"/>
            <a:ext cx="5219701" cy="3479800"/>
          </a:xfrm>
        </p:spPr>
      </p:pic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EDDCCD22-C0A4-454C-B043-AC1A94AAC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52302" y="2055019"/>
            <a:ext cx="5219700" cy="3479800"/>
          </a:xfrm>
        </p:spPr>
      </p:pic>
    </p:spTree>
    <p:extLst>
      <p:ext uri="{BB962C8B-B14F-4D97-AF65-F5344CB8AC3E}">
        <p14:creationId xmlns:p14="http://schemas.microsoft.com/office/powerpoint/2010/main" val="27218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79823-7202-4E36-8510-6BF59D54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Arbeitsplätze für (nahezu) jedes Bedürfnis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73BC4AF-DFBA-4699-AA4D-50B7CCC89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63117"/>
          <a:stretch/>
        </p:blipFill>
        <p:spPr>
          <a:xfrm>
            <a:off x="435166" y="1894669"/>
            <a:ext cx="3010184" cy="2220469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297F7C3-3FF8-4838-A447-B427D833086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rcRect b="63117"/>
          <a:stretch/>
        </p:blipFill>
        <p:spPr>
          <a:xfrm>
            <a:off x="4284189" y="1894669"/>
            <a:ext cx="3010184" cy="2220469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274880-99FD-4E34-9127-083D40DD69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2997"/>
          <a:stretch/>
        </p:blipFill>
        <p:spPr>
          <a:xfrm>
            <a:off x="8133212" y="1887424"/>
            <a:ext cx="3010183" cy="2227714"/>
          </a:xfrm>
          <a:prstGeom prst="rect">
            <a:avLst/>
          </a:prstGeom>
        </p:spPr>
      </p:pic>
      <p:pic>
        <p:nvPicPr>
          <p:cNvPr id="7" name="Grafik 6" descr="Ein Bild, das Kreis, Logo, Symbol, Schrift enthält.&#10;&#10;KI-generierte Inhalte können fehlerhaft sein.">
            <a:extLst>
              <a:ext uri="{FF2B5EF4-FFF2-40B4-BE49-F238E27FC236}">
                <a16:creationId xmlns:a16="http://schemas.microsoft.com/office/drawing/2014/main" id="{AB8A5F82-AF1A-0EC9-B4CE-142EEE7C0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864" y="4855769"/>
            <a:ext cx="769509" cy="769509"/>
          </a:xfrm>
          <a:prstGeom prst="rect">
            <a:avLst/>
          </a:prstGeom>
        </p:spPr>
      </p:pic>
      <p:pic>
        <p:nvPicPr>
          <p:cNvPr id="11" name="Grafik 10" descr="Ein Bild, das Symbol, Kreis, Logo, Schrift enthält.&#10;&#10;KI-generierte Inhalte können fehlerhaft sein.">
            <a:extLst>
              <a:ext uri="{FF2B5EF4-FFF2-40B4-BE49-F238E27FC236}">
                <a16:creationId xmlns:a16="http://schemas.microsoft.com/office/drawing/2014/main" id="{1C8EFF99-D13A-126D-D01E-A4CFBBFCE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5948" y="4853061"/>
            <a:ext cx="772217" cy="772217"/>
          </a:xfrm>
          <a:prstGeom prst="rect">
            <a:avLst/>
          </a:prstGeom>
        </p:spPr>
      </p:pic>
      <p:pic>
        <p:nvPicPr>
          <p:cNvPr id="13" name="Grafik 12" descr="Ein Bild, das Kreis, Logo, Symbol, Schrift enthält.&#10;&#10;KI-generierte Inhalte können fehlerhaft sein.">
            <a:extLst>
              <a:ext uri="{FF2B5EF4-FFF2-40B4-BE49-F238E27FC236}">
                <a16:creationId xmlns:a16="http://schemas.microsoft.com/office/drawing/2014/main" id="{4AFFB093-544E-DD12-32F9-FF81191B61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504" y="4855769"/>
            <a:ext cx="772218" cy="769509"/>
          </a:xfrm>
          <a:prstGeom prst="rect">
            <a:avLst/>
          </a:prstGeom>
        </p:spPr>
      </p:pic>
      <p:pic>
        <p:nvPicPr>
          <p:cNvPr id="15" name="Grafik 14" descr="Ein Bild, das Kreis, Logo, Schrift, Symbol enthält.&#10;&#10;KI-generierte Inhalte können fehlerhaft sein.">
            <a:extLst>
              <a:ext uri="{FF2B5EF4-FFF2-40B4-BE49-F238E27FC236}">
                <a16:creationId xmlns:a16="http://schemas.microsoft.com/office/drawing/2014/main" id="{6A58127E-B581-4674-5C1D-C29EB5963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2392" y="4855769"/>
            <a:ext cx="772217" cy="772217"/>
          </a:xfrm>
          <a:prstGeom prst="rect">
            <a:avLst/>
          </a:prstGeom>
        </p:spPr>
      </p:pic>
      <p:pic>
        <p:nvPicPr>
          <p:cNvPr id="17" name="Grafik 16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3320ED93-2461-A3F4-7BA9-3CF1B86C20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3621" y="4855769"/>
            <a:ext cx="769509" cy="769509"/>
          </a:xfrm>
          <a:prstGeom prst="rect">
            <a:avLst/>
          </a:prstGeom>
        </p:spPr>
      </p:pic>
      <p:pic>
        <p:nvPicPr>
          <p:cNvPr id="19" name="Grafik 18" descr="Ein Bild, das Grafiken, Schrift, Symbol, Logo enthält.&#10;&#10;KI-generierte Inhalte können fehlerhaft sein.">
            <a:extLst>
              <a:ext uri="{FF2B5EF4-FFF2-40B4-BE49-F238E27FC236}">
                <a16:creationId xmlns:a16="http://schemas.microsoft.com/office/drawing/2014/main" id="{B7BB3B54-81FD-EA8F-7275-142941126D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2740" y="4855769"/>
            <a:ext cx="772218" cy="769509"/>
          </a:xfrm>
          <a:prstGeom prst="rect">
            <a:avLst/>
          </a:prstGeom>
        </p:spPr>
      </p:pic>
      <p:pic>
        <p:nvPicPr>
          <p:cNvPr id="21" name="Grafik 20" descr="Ein Bild, das Grafiken, Logo, Schrift, Kreis enthält.&#10;&#10;KI-generierte Inhalte können fehlerhaft sein.">
            <a:extLst>
              <a:ext uri="{FF2B5EF4-FFF2-40B4-BE49-F238E27FC236}">
                <a16:creationId xmlns:a16="http://schemas.microsoft.com/office/drawing/2014/main" id="{4402D76E-6448-9CDE-E288-564CEFF534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5628" y="4855769"/>
            <a:ext cx="769509" cy="7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40C9A-69A5-445C-88FF-E1FABB83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2897C6-61BD-405C-B1D5-947CA6349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118" y="2073057"/>
            <a:ext cx="7814400" cy="2711886"/>
          </a:xfrm>
        </p:spPr>
        <p:txBody>
          <a:bodyPr/>
          <a:lstStyle/>
          <a:p>
            <a:r>
              <a:rPr lang="de-DE" i="1" dirty="0" err="1"/>
              <a:t>free_wifi_berlin</a:t>
            </a:r>
            <a:endParaRPr lang="de-DE" i="1" dirty="0"/>
          </a:p>
          <a:p>
            <a:pPr lvl="1"/>
            <a:r>
              <a:rPr lang="de-DE" dirty="0"/>
              <a:t>Kostenloses, öffentliches WLAN, nicht gesichert</a:t>
            </a:r>
          </a:p>
          <a:p>
            <a:r>
              <a:rPr lang="de-DE" i="1" dirty="0" err="1"/>
              <a:t>eduroam</a:t>
            </a:r>
            <a:endParaRPr lang="de-DE" i="1" dirty="0"/>
          </a:p>
          <a:p>
            <a:pPr lvl="1"/>
            <a:r>
              <a:rPr lang="de-DE" dirty="0"/>
              <a:t>Zugang über Universität, gesichert</a:t>
            </a:r>
          </a:p>
          <a:p>
            <a:r>
              <a:rPr lang="de-DE" i="1" dirty="0"/>
              <a:t>WLAN_SBB</a:t>
            </a:r>
          </a:p>
          <a:p>
            <a:pPr lvl="1"/>
            <a:r>
              <a:rPr lang="de-DE" dirty="0"/>
              <a:t>Gesichertes WLAN, ermöglicht automatischen Zugang zu allen elektronischen Ressourcen</a:t>
            </a:r>
          </a:p>
          <a:p>
            <a:pPr lvl="1"/>
            <a:r>
              <a:rPr lang="de-DE" dirty="0"/>
              <a:t>Zur Nutzung muss das Initialpasswort (Geburtsdatum TTMMJJ) durch ein sicheres Passwort ersetzt werden</a:t>
            </a:r>
          </a:p>
        </p:txBody>
      </p:sp>
      <p:pic>
        <p:nvPicPr>
          <p:cNvPr id="8" name="Grafik 7" descr="Drahtlos">
            <a:extLst>
              <a:ext uri="{FF2B5EF4-FFF2-40B4-BE49-F238E27FC236}">
                <a16:creationId xmlns:a16="http://schemas.microsoft.com/office/drawing/2014/main" id="{79DB84F7-6149-43A0-8B4D-C6EAC40C1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670189">
            <a:off x="1497167" y="2771296"/>
            <a:ext cx="1315406" cy="13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13BF0-9EDA-4BF2-995C-CF46BC1B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4BCF5C2-EF90-4B79-8616-45809B30E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5504" y="1061883"/>
            <a:ext cx="7700991" cy="527009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84A21D-2C4B-4EF8-9121-CB54F5EF3892}"/>
              </a:ext>
            </a:extLst>
          </p:cNvPr>
          <p:cNvSpPr txBox="1"/>
          <p:nvPr/>
        </p:nvSpPr>
        <p:spPr>
          <a:xfrm>
            <a:off x="239723" y="4300197"/>
            <a:ext cx="2005781" cy="59836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Newsletter </a:t>
            </a:r>
          </a:p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Service &amp; Benutzung:</a:t>
            </a:r>
          </a:p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http://sbb.berlin/nlsb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8121AE-37FC-4964-B640-F50853863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80" y="2729866"/>
            <a:ext cx="1398268" cy="1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Stabi 2025">
      <a:dk1>
        <a:sysClr val="windowText" lastClr="000000"/>
      </a:dk1>
      <a:lt1>
        <a:sysClr val="window" lastClr="FFFFFF"/>
      </a:lt1>
      <a:dk2>
        <a:srgbClr val="2B4474"/>
      </a:dk2>
      <a:lt2>
        <a:srgbClr val="7B8695"/>
      </a:lt2>
      <a:accent1>
        <a:srgbClr val="8289BC"/>
      </a:accent1>
      <a:accent2>
        <a:srgbClr val="C5C4E3"/>
      </a:accent2>
      <a:accent3>
        <a:srgbClr val="8B8E22"/>
      </a:accent3>
      <a:accent4>
        <a:srgbClr val="CFCE35"/>
      </a:accent4>
      <a:accent5>
        <a:srgbClr val="FFE209"/>
      </a:accent5>
      <a:accent6>
        <a:srgbClr val="FFF19A"/>
      </a:accent6>
      <a:hlink>
        <a:srgbClr val="000000"/>
      </a:hlink>
      <a:folHlink>
        <a:srgbClr val="7B8695"/>
      </a:folHlink>
    </a:clrScheme>
    <a:fontScheme name="SBB-PPT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 rtlCol="0">
        <a:spAutoFit/>
      </a:bodyPr>
      <a:lstStyle>
        <a:defPPr marL="285750" indent="-285750">
          <a:lnSpc>
            <a:spcPct val="110000"/>
          </a:lnSpc>
          <a:buFont typeface="Wingdings" panose="05000000000000000000" pitchFamily="2" charset="2"/>
          <a:buChar char="§"/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 2022.potx" id="{90A09A87-671A-41EC-AA19-03609F6554E6}" vid="{3ACB3740-6BB8-4FC0-B463-8BAAEAB0A4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849</Words>
  <Application>Microsoft Office PowerPoint</Application>
  <PresentationFormat>Breitbild</PresentationFormat>
  <Paragraphs>89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Calibri</vt:lpstr>
      <vt:lpstr>Open Sans</vt:lpstr>
      <vt:lpstr>Open Sans SemiBold</vt:lpstr>
      <vt:lpstr>Wingdings</vt:lpstr>
      <vt:lpstr>Office</vt:lpstr>
      <vt:lpstr>PowerPoint-Präsentation</vt:lpstr>
      <vt:lpstr>Eine Bibliothek in zwei Häusern</vt:lpstr>
      <vt:lpstr>Recherche</vt:lpstr>
      <vt:lpstr>Zugriffs- und Bestellmöglichkeiten</vt:lpstr>
      <vt:lpstr>Bereitstellungsoptionen und -status</vt:lpstr>
      <vt:lpstr>Arbeitsplätze für (nahezu) jedes Bedürfnis</vt:lpstr>
      <vt:lpstr>Arbeitsplätze für (nahezu) jedes Bedürfnis</vt:lpstr>
      <vt:lpstr>WLAN</vt:lpstr>
      <vt:lpstr>Vielen Dank für Ihre Aufmerksamkeit!</vt:lpstr>
    </vt:vector>
  </TitlesOfParts>
  <Company>Stiftung Preußische Kulturbesitz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Caspers, Sandra</dc:creator>
  <cp:lastModifiedBy>Hinrichs, Charlotte</cp:lastModifiedBy>
  <cp:revision>75</cp:revision>
  <dcterms:created xsi:type="dcterms:W3CDTF">2024-11-22T08:50:32Z</dcterms:created>
  <dcterms:modified xsi:type="dcterms:W3CDTF">2026-04-24T08:17:05Z</dcterms:modified>
</cp:coreProperties>
</file>